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701" r:id="rId5"/>
    <p:sldMasterId id="2147483723" r:id="rId6"/>
  </p:sldMasterIdLst>
  <p:notesMasterIdLst>
    <p:notesMasterId r:id="rId43"/>
  </p:notesMasterIdLst>
  <p:handoutMasterIdLst>
    <p:handoutMasterId r:id="rId44"/>
  </p:handoutMasterIdLst>
  <p:sldIdLst>
    <p:sldId id="1133" r:id="rId7"/>
    <p:sldId id="1214" r:id="rId8"/>
    <p:sldId id="1170" r:id="rId9"/>
    <p:sldId id="1215" r:id="rId10"/>
    <p:sldId id="1166" r:id="rId11"/>
    <p:sldId id="266" r:id="rId12"/>
    <p:sldId id="357" r:id="rId13"/>
    <p:sldId id="1221" r:id="rId14"/>
    <p:sldId id="1204" r:id="rId15"/>
    <p:sldId id="1202" r:id="rId16"/>
    <p:sldId id="1234" r:id="rId17"/>
    <p:sldId id="1147" r:id="rId18"/>
    <p:sldId id="1255" r:id="rId19"/>
    <p:sldId id="1216" r:id="rId20"/>
    <p:sldId id="1183" r:id="rId21"/>
    <p:sldId id="1258" r:id="rId22"/>
    <p:sldId id="1259" r:id="rId23"/>
    <p:sldId id="358" r:id="rId24"/>
    <p:sldId id="340" r:id="rId25"/>
    <p:sldId id="1201" r:id="rId26"/>
    <p:sldId id="325" r:id="rId27"/>
    <p:sldId id="1252" r:id="rId28"/>
    <p:sldId id="1218" r:id="rId29"/>
    <p:sldId id="331" r:id="rId30"/>
    <p:sldId id="362" r:id="rId31"/>
    <p:sldId id="1220" r:id="rId32"/>
    <p:sldId id="1072" r:id="rId33"/>
    <p:sldId id="311" r:id="rId34"/>
    <p:sldId id="1144" r:id="rId35"/>
    <p:sldId id="1219" r:id="rId36"/>
    <p:sldId id="1253" r:id="rId37"/>
    <p:sldId id="1256" r:id="rId38"/>
    <p:sldId id="1254" r:id="rId39"/>
    <p:sldId id="1260" r:id="rId40"/>
    <p:sldId id="1261" r:id="rId41"/>
    <p:sldId id="1148" r:id="rId42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EEA00D-AAFE-7B0A-DC61-D79C7A84FF17}" name="Stapel, Michol (DESE)" initials="SM(" userId="S::michol.stapel@mass.gov::d1044f1d-e774-462e-aad2-87ada66cdb3f" providerId="AD"/>
  <p188:author id="{AD1A463E-1C95-5A4C-E972-2706113614B4}" name="Scott Kelley" initials="sk" userId="Scott Kelley" providerId="None"/>
  <p188:author id="{164D356F-3419-126E-2777-2B80147FF98B}" name="Robert Lee" initials="RL" userId="S::Robert.E.Lee@mass.gov::74acedb8-4e73-46e9-9afe-f900269fe789" providerId="AD"/>
  <p188:author id="{C15E8787-113A-6165-2C4A-3C003F66CA1E}" name="Kelley, R. Scott (DESE)" initials="KRS(" userId="S::R.Scott.Kelley@mass.gov::94781df7-8020-4319-920c-b88462c06a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Kelley" initials="sk" lastIdx="12" clrIdx="0">
    <p:extLst>
      <p:ext uri="{19B8F6BF-5375-455C-9EA6-DF929625EA0E}">
        <p15:presenceInfo xmlns:p15="http://schemas.microsoft.com/office/powerpoint/2012/main" userId="Scott Kelley" providerId="None"/>
      </p:ext>
    </p:extLst>
  </p:cmAuthor>
  <p:cmAuthor id="2" name="Zalk, Jodie (DESE)" initials="ZJ(" lastIdx="26" clrIdx="1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3" name="Stapel, Michol (DESE)" initials="SM(" lastIdx="25" clrIdx="2">
    <p:extLst>
      <p:ext uri="{19B8F6BF-5375-455C-9EA6-DF929625EA0E}">
        <p15:presenceInfo xmlns:p15="http://schemas.microsoft.com/office/powerpoint/2012/main" userId="S::michol.stapel@mass.gov::d1044f1d-e774-462e-aad2-87ada66cdb3f" providerId="AD"/>
      </p:ext>
    </p:extLst>
  </p:cmAuthor>
  <p:cmAuthor id="4" name="Kelley, R. Scott (DESE)" initials="KRS(" lastIdx="6" clrIdx="3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35"/>
    <a:srgbClr val="000000"/>
    <a:srgbClr val="FFFF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6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3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2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7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等线"/>
              <a:cs typeface="等线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latin typeface="等线" panose="020B0503020204020204" pitchFamily="2" charset="-122"/>
              </a:rPr>
              <a:t>Massachusetts Department of Elementary and Secondary Education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4E82D4-1B85-41F9-A740-0D003F46B2ED}" type="slidenum">
              <a:rPr lang="en-US" altLang="en-US">
                <a:ea typeface="等线"/>
              </a:rPr>
              <a:pPr/>
              <a:t>29</a:t>
            </a:fld>
            <a:endParaRPr lang="en-US" altLang="en-US" dirty="0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78613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33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6362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852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779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92C407B-7C3F-491C-B908-D3784E04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9D7B8B8A-3072-419C-9E35-C218B9E70D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2043DEAC-7FFC-4327-B0E2-94D44E582658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4A067CAC-6997-4EED-9F2D-305E953DB7CE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B026C7A4-195A-405A-9AAC-3987DDF209C2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C4CAEDA6-A583-4DC1-8D24-182D73FFA26A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7" name="矩形 6" descr="Colored background box.">
            <a:extLst>
              <a:ext uri="{FF2B5EF4-FFF2-40B4-BE49-F238E27FC236}">
                <a16:creationId xmlns:a16="http://schemas.microsoft.com/office/drawing/2014/main" id="{7D4B1FE0-BD45-4D2A-8507-883BE9725283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8" descr="Colored background box.">
            <a:extLst>
              <a:ext uri="{FF2B5EF4-FFF2-40B4-BE49-F238E27FC236}">
                <a16:creationId xmlns:a16="http://schemas.microsoft.com/office/drawing/2014/main" id="{7456914F-33AE-4A84-9A1D-102C8DC2F8D0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9023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1684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D2D51570-5F11-4244-B15F-CAA9DFCD1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372D8493-F5C3-428F-ADD2-41539D3E1FDE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76F45F2B-9520-4A15-AF5B-539C31A7A272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A7976B9C-8F2B-44CF-B38D-D350CA522701}"/>
              </a:ext>
            </a:extLst>
          </p:cNvPr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03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312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矩形 6" descr="Colored background box.">
            <a:extLst>
              <a:ext uri="{FF2B5EF4-FFF2-40B4-BE49-F238E27FC236}">
                <a16:creationId xmlns:a16="http://schemas.microsoft.com/office/drawing/2014/main" id="{BA7CF7A0-85C8-442D-A509-F2E00514EBE2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2353C64A-518A-42D4-936C-34531EFB7A1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486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7233313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44489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7740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62016723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14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Ghosh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913318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66345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293420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447514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50791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732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05750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861130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0734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29328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60094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167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781768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Ghosh Very Ghosh Very Ghosh Very Ghosh Very Ghosh Very Ghosh Very Ghosh Very Ghosh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14AB299-D8BA-425A-A6A5-D9FFA4140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F76DB657-0A00-4BFA-BEA8-06E74AEE2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B41D187C-5DD3-4338-9B63-C020A4DD41A2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24D3A81D-56F2-4579-8973-0406FF513EBA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53DE8C7B-FE68-4C75-BF8D-3FA9601F58A5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Ghosh Very Ghosh Very Ghosh Very Ghosh Very Ghosh Very Ghosh Very Ghosh Very Ghosh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11FAA761-17D2-4302-B5F1-591D421C6593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86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F4CA2BA5-10F9-47A9-9406-E52EED2AD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80336F3-A4C0-4F95-A8C9-78BA4C0A50FA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FB0A1636-2F46-4E56-87FE-DA13AD128A1A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803A1-A5F4-4D90-A2FC-C7F5E8664911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98222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104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E3777C67-F759-4A44-8241-0DAC72A79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05D66-89B8-4D4D-A827-91B93319B1CB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3964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28876AB7-8AEE-47C2-85AC-A3434BEE12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4AA3D1B7-5A6C-4837-8B49-7716F4BD70B7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41CEB9CF-1043-472E-9D5B-87EE38CC83FA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0F1ECEEC-349B-41A4-A821-B93E79C73FEE}"/>
              </a:ext>
            </a:extLst>
          </p:cNvPr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21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Ghosh Very Ghosh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F282E49F-E687-4CD9-934E-4E17398A57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A1F4A2A2-8E15-4BD7-84B3-0521CA3B0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0E9A7CD1-3934-4026-A132-7F1C019E3B68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4BF0B7E6-51DA-45DC-AB9B-7192A60F871C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5F8E663-4783-4867-A2E4-1E34FD35A0EC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24C5AA4-0E31-4507-A72A-A21C47D5F9C7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6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F91CBFE6-3B6F-4648-A19B-26B63E8763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72F7CFEB-1C4B-42AD-8AEF-EA1B13BB6D99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ECF6C1B-72A8-47EB-B720-D9B0E44CC61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1549-D600-4674-8852-96513FF1776D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70119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200431B1-235A-424E-90DF-DEB032AD2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C660BACE-28C9-421A-92E7-6BC9BF24DC7C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01CCD63D-EFE8-43D7-ABCD-7C4E2B57399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49D7-AB16-455C-B994-6C4D64542383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601899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945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14E8F939-D6B9-467B-B3C4-E9F010C1C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99F9-837A-40B0-B650-6C9068EC239E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386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5562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3520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6157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558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252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75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495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6180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32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700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7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771402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10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51936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9355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906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3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665" r:id="rId23"/>
    <p:sldLayoutId id="2147483652" r:id="rId24"/>
    <p:sldLayoutId id="2147483657" r:id="rId25"/>
    <p:sldLayoutId id="2147483654" r:id="rId26"/>
    <p:sldLayoutId id="2147483663" r:id="rId27"/>
    <p:sldLayoutId id="2147483662" r:id="rId28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iles.doe.mass.edu/search/search.aspx?leftNavId=11239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pearsonaccessnext/" TargetMode="External"/><Relationship Id="rId2" Type="http://schemas.openxmlformats.org/officeDocument/2006/relationships/hyperlink" Target="http://mcas.pearsonaccessnext.com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edwin/resource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epurl.com/ghSOhH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" TargetMode="External"/><Relationship Id="rId7" Type="http://schemas.openxmlformats.org/officeDocument/2006/relationships/hyperlink" Target="http://eepurl.com/ghSOhH" TargetMode="External"/><Relationship Id="rId2" Type="http://schemas.openxmlformats.org/officeDocument/2006/relationships/hyperlink" Target="https://www.doe.mass.edu/edwin/resources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doe.mass.edu/mcas/updates.html" TargetMode="External"/><Relationship Id="rId5" Type="http://schemas.openxmlformats.org/officeDocument/2006/relationships/hyperlink" Target="http://mcas.pearsonsupport.com/pearsonaccessnext/" TargetMode="External"/><Relationship Id="rId4" Type="http://schemas.openxmlformats.org/officeDocument/2006/relationships/hyperlink" Target="http://mcas.pearsonsupport.com/trainin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mcas@mass.gov" TargetMode="External"/><Relationship Id="rId4" Type="http://schemas.openxmlformats.org/officeDocument/2006/relationships/hyperlink" Target="http://www.doe.mass.edu/mca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ass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graduat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assessment/epp/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assessment/epp/" TargetMode="Externa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hyperlink" Target="http://www.doe.mass.edu/mca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11" Type="http://schemas.openxmlformats.org/officeDocument/2006/relationships/hyperlink" Target="mailto:mcas@mass.gov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pearsonaccessnex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released-item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oe.mass.edu/mcas/student/" TargetMode="External"/><Relationship Id="rId4" Type="http://schemas.openxmlformats.org/officeDocument/2006/relationships/hyperlink" Target="http://www.doe.mass.edu/mcas/testitem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epurl.com/iOFQsw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363" y="788995"/>
            <a:ext cx="10133364" cy="2448755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Using MCAS Early Release Data Files</a:t>
            </a:r>
            <a:br>
              <a:rPr lang="en-US" altLang="zh-CN" sz="3600" dirty="0"/>
            </a:br>
            <a:r>
              <a:rPr lang="en-US" altLang="zh-CN" sz="3600" dirty="0"/>
              <a:t> </a:t>
            </a:r>
            <a:br>
              <a:rPr lang="en-US" altLang="zh-CN" sz="600" dirty="0"/>
            </a:br>
            <a:r>
              <a:rPr lang="en-US" altLang="zh-CN" sz="3600" dirty="0"/>
              <a:t>ELA Grades 3–8 &amp; 10, Round 2</a:t>
            </a:r>
            <a:br>
              <a:rPr lang="en-US" altLang="zh-CN" sz="3600" dirty="0"/>
            </a:br>
            <a:r>
              <a:rPr lang="en-US" altLang="zh-CN" sz="3600" dirty="0"/>
              <a:t>Math Grades 3–8 &amp; 10, Round 1</a:t>
            </a:r>
            <a:br>
              <a:rPr lang="en-US" altLang="zh-CN" sz="3600" dirty="0"/>
            </a:br>
            <a:r>
              <a:rPr lang="en-US" altLang="zh-CN" sz="3600" dirty="0"/>
              <a:t>STE Grades 5 &amp; 8, Round 1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C216C8-D428-48ED-A263-668B6848BA0F}"/>
              </a:ext>
            </a:extLst>
          </p:cNvPr>
          <p:cNvSpPr txBox="1">
            <a:spLocks/>
          </p:cNvSpPr>
          <p:nvPr/>
        </p:nvSpPr>
        <p:spPr>
          <a:xfrm>
            <a:off x="719363" y="5999511"/>
            <a:ext cx="6656124" cy="825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99" kern="1200">
                <a:solidFill>
                  <a:srgbClr val="3647B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The Office of Student Assessment Services</a:t>
            </a:r>
            <a:br>
              <a:rPr lang="en-US" altLang="zh-CN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June 26, 2024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0270" y="161940"/>
            <a:ext cx="11821730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647B6"/>
                </a:solidFill>
                <a:cs typeface="Segoe UI" pitchFamily="34" charset="0"/>
              </a:rPr>
              <a:t>Comparison between Machine-Scored &amp; Hand-Scored Items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E07580-1750-414C-886B-10CA8CC66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921037"/>
              </p:ext>
            </p:extLst>
          </p:nvPr>
        </p:nvGraphicFramePr>
        <p:xfrm>
          <a:off x="227635" y="841390"/>
          <a:ext cx="11736729" cy="58122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30147">
                  <a:extLst>
                    <a:ext uri="{9D8B030D-6E8A-4147-A177-3AD203B41FA5}">
                      <a16:colId xmlns:a16="http://schemas.microsoft.com/office/drawing/2014/main" val="2390191757"/>
                    </a:ext>
                  </a:extLst>
                </a:gridCol>
                <a:gridCol w="1099594">
                  <a:extLst>
                    <a:ext uri="{9D8B030D-6E8A-4147-A177-3AD203B41FA5}">
                      <a16:colId xmlns:a16="http://schemas.microsoft.com/office/drawing/2014/main" val="686602588"/>
                    </a:ext>
                  </a:extLst>
                </a:gridCol>
                <a:gridCol w="1111592">
                  <a:extLst>
                    <a:ext uri="{9D8B030D-6E8A-4147-A177-3AD203B41FA5}">
                      <a16:colId xmlns:a16="http://schemas.microsoft.com/office/drawing/2014/main" val="3147866248"/>
                    </a:ext>
                  </a:extLst>
                </a:gridCol>
                <a:gridCol w="1233965">
                  <a:extLst>
                    <a:ext uri="{9D8B030D-6E8A-4147-A177-3AD203B41FA5}">
                      <a16:colId xmlns:a16="http://schemas.microsoft.com/office/drawing/2014/main" val="1275174361"/>
                    </a:ext>
                  </a:extLst>
                </a:gridCol>
                <a:gridCol w="1242655">
                  <a:extLst>
                    <a:ext uri="{9D8B030D-6E8A-4147-A177-3AD203B41FA5}">
                      <a16:colId xmlns:a16="http://schemas.microsoft.com/office/drawing/2014/main" val="61909193"/>
                    </a:ext>
                  </a:extLst>
                </a:gridCol>
                <a:gridCol w="1412052">
                  <a:extLst>
                    <a:ext uri="{9D8B030D-6E8A-4147-A177-3AD203B41FA5}">
                      <a16:colId xmlns:a16="http://schemas.microsoft.com/office/drawing/2014/main" val="2638791066"/>
                    </a:ext>
                  </a:extLst>
                </a:gridCol>
                <a:gridCol w="972273">
                  <a:extLst>
                    <a:ext uri="{9D8B030D-6E8A-4147-A177-3AD203B41FA5}">
                      <a16:colId xmlns:a16="http://schemas.microsoft.com/office/drawing/2014/main" val="3746137482"/>
                    </a:ext>
                  </a:extLst>
                </a:gridCol>
                <a:gridCol w="1516284">
                  <a:extLst>
                    <a:ext uri="{9D8B030D-6E8A-4147-A177-3AD203B41FA5}">
                      <a16:colId xmlns:a16="http://schemas.microsoft.com/office/drawing/2014/main" val="714096029"/>
                    </a:ext>
                  </a:extLst>
                </a:gridCol>
                <a:gridCol w="902825">
                  <a:extLst>
                    <a:ext uri="{9D8B030D-6E8A-4147-A177-3AD203B41FA5}">
                      <a16:colId xmlns:a16="http://schemas.microsoft.com/office/drawing/2014/main" val="1172502315"/>
                    </a:ext>
                  </a:extLst>
                </a:gridCol>
                <a:gridCol w="1215342">
                  <a:extLst>
                    <a:ext uri="{9D8B030D-6E8A-4147-A177-3AD203B41FA5}">
                      <a16:colId xmlns:a16="http://schemas.microsoft.com/office/drawing/2014/main" val="3230311056"/>
                    </a:ext>
                  </a:extLst>
                </a:gridCol>
              </a:tblGrid>
              <a:tr h="597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Subject/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Machine-Scored Items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 in Round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132" marR="93132" marT="46566" marB="4656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Hand-Scored Items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 in Round 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132" marR="93132" marT="46566" marB="4656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3132" marR="93132" marT="46566" marB="46566"/>
                </a:tc>
                <a:extLst>
                  <a:ext uri="{0D108BD9-81ED-4DB2-BD59-A6C34878D82A}">
                    <a16:rowId xmlns:a16="http://schemas.microsoft.com/office/drawing/2014/main" val="1554200655"/>
                  </a:ext>
                </a:extLst>
              </a:tr>
              <a:tr h="1013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One-Point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Response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Two-point Selected Response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(SR)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Machine- 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Machine-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Constructed Response (CR)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Essays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Hand-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Raw Score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471254240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(3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(7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440316613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(7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635596160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3574801797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 pts.) 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2135831848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3101662492"/>
                  </a:ext>
                </a:extLst>
              </a:tr>
              <a:tr h="1011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One-Point SR Short Answer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Two-Point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Machine- 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Machine-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Hand-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Raw Score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2113707625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(3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437926932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725644571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549151311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230242013"/>
                  </a:ext>
                </a:extLst>
              </a:tr>
              <a:tr h="755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One-Point </a:t>
                      </a:r>
                      <a:b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Two-Point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Machine- 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Machine-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Two-Point CR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Three-Point CR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Hand-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Raw Score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3374056513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&amp; 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74193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06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101D35"/>
                </a:solidFill>
              </a:rPr>
              <a:t>Who is permitted to view MCAS results during the embargo (before official release)? </a:t>
            </a:r>
            <a:r>
              <a:rPr lang="en-US" sz="3500" i="1" dirty="0">
                <a:solidFill>
                  <a:srgbClr val="101D35"/>
                </a:solidFill>
              </a:rPr>
              <a:t>Select more than one, if applicable.</a:t>
            </a:r>
          </a:p>
          <a:p>
            <a:pPr marL="0" indent="0">
              <a:buNone/>
            </a:pPr>
            <a:endParaRPr lang="en-US" sz="1600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Curriculum director/coordinator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Teachers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Counselors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IEP team (includes parent/guardian)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All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None of the above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– MCAS Data Embargo</a:t>
            </a:r>
          </a:p>
        </p:txBody>
      </p:sp>
    </p:spTree>
    <p:extLst>
      <p:ext uri="{BB962C8B-B14F-4D97-AF65-F5344CB8AC3E}">
        <p14:creationId xmlns:p14="http://schemas.microsoft.com/office/powerpoint/2010/main" val="258207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471" y="199017"/>
            <a:ext cx="12041529" cy="67945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3647B6"/>
                </a:solidFill>
                <a:cs typeface="Segoe UI" pitchFamily="34" charset="0"/>
              </a:rPr>
              <a:t>Using Early MCAS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0562" y="1251328"/>
            <a:ext cx="11210875" cy="48823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2500" b="1" dirty="0">
                <a:solidFill>
                  <a:srgbClr val="101D35"/>
                </a:solidFill>
              </a:rPr>
              <a:t>Data are embargoed.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300" dirty="0">
                <a:solidFill>
                  <a:srgbClr val="101D35"/>
                </a:solidFill>
              </a:rPr>
              <a:t>Use early release results for educational planning purposes within the school and district, including the following:</a:t>
            </a:r>
          </a:p>
          <a:p>
            <a:pPr marL="1142657" lvl="4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01D35"/>
                </a:solidFill>
              </a:rPr>
              <a:t>summer acceleration</a:t>
            </a:r>
          </a:p>
          <a:p>
            <a:pPr marL="1142657" lvl="4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01D35"/>
                </a:solidFill>
              </a:rPr>
              <a:t>IEP meetings</a:t>
            </a:r>
          </a:p>
          <a:p>
            <a:pPr marL="1142657" lvl="4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01D35"/>
                </a:solidFill>
              </a:rPr>
              <a:t>curricular decisions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300" dirty="0">
                <a:solidFill>
                  <a:srgbClr val="101D35"/>
                </a:solidFill>
              </a:rPr>
              <a:t>Do </a:t>
            </a:r>
            <a:r>
              <a:rPr lang="en-US" sz="2300" b="1" dirty="0">
                <a:solidFill>
                  <a:srgbClr val="101D35"/>
                </a:solidFill>
              </a:rPr>
              <a:t>not</a:t>
            </a:r>
            <a:r>
              <a:rPr lang="en-US" sz="2300" dirty="0">
                <a:solidFill>
                  <a:srgbClr val="101D35"/>
                </a:solidFill>
              </a:rPr>
              <a:t> share aggregate results outside your organization.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300" dirty="0">
                <a:solidFill>
                  <a:srgbClr val="101D35"/>
                </a:solidFill>
              </a:rPr>
              <a:t>Only students tested at your school/district are included; outplaced and transfer students will be reported in Aug. with full preliminary results.</a:t>
            </a:r>
          </a:p>
        </p:txBody>
      </p:sp>
    </p:spTree>
    <p:extLst>
      <p:ext uri="{BB962C8B-B14F-4D97-AF65-F5344CB8AC3E}">
        <p14:creationId xmlns:p14="http://schemas.microsoft.com/office/powerpoint/2010/main" val="286583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235" y="270867"/>
            <a:ext cx="12041529" cy="67945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3647B6"/>
                </a:solidFill>
                <a:cs typeface="Segoe UI" pitchFamily="34" charset="0"/>
              </a:rPr>
              <a:t>Using Early MCAS Results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0562" y="1042801"/>
            <a:ext cx="11210875" cy="52337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2500" b="1" dirty="0">
                <a:solidFill>
                  <a:srgbClr val="101D35"/>
                </a:solidFill>
              </a:rPr>
              <a:t>Identify potential discrepancies.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Report missing tests to the MCAS Service Center.</a:t>
            </a:r>
          </a:p>
          <a:p>
            <a:pPr marL="1142657" lvl="3">
              <a:lnSpc>
                <a:spcPct val="80000"/>
              </a:lnSpc>
              <a:spcBef>
                <a:spcPts val="1000"/>
              </a:spcBef>
            </a:pPr>
            <a:r>
              <a:rPr lang="en-US" sz="2100" i="1" dirty="0">
                <a:solidFill>
                  <a:srgbClr val="101D35"/>
                </a:solidFill>
              </a:rPr>
              <a:t>except</a:t>
            </a:r>
            <a:r>
              <a:rPr lang="en-US" sz="2100" dirty="0">
                <a:solidFill>
                  <a:srgbClr val="101D35"/>
                </a:solidFill>
              </a:rPr>
              <a:t> Typed Response Form items, which will be available in the August preliminary release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Review medically absent participation status in .CSV and/or roster.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Retain potential discrepancies (incorrect SASID, accommodations, participation status) until discrepancy reporting period (</a:t>
            </a:r>
            <a:r>
              <a:rPr lang="en-US" sz="2300" b="1" dirty="0">
                <a:solidFill>
                  <a:srgbClr val="101D35"/>
                </a:solidFill>
              </a:rPr>
              <a:t>August 7–12</a:t>
            </a:r>
            <a:r>
              <a:rPr lang="en-US" sz="2300" dirty="0">
                <a:solidFill>
                  <a:srgbClr val="101D35"/>
                </a:solidFill>
              </a:rPr>
              <a:t>).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endParaRPr lang="en-US" sz="1000" dirty="0">
              <a:solidFill>
                <a:srgbClr val="101D35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500" b="1" dirty="0">
                <a:solidFill>
                  <a:srgbClr val="101D35"/>
                </a:solidFill>
              </a:rPr>
              <a:t>Identify demographic mismatches.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Report any student name changes or discrepancies to your District SIMS Contact for resolution prior to end-of-year (June) SIMS.</a:t>
            </a:r>
          </a:p>
          <a:p>
            <a:pPr marL="1142657" lvl="3">
              <a:lnSpc>
                <a:spcPct val="80000"/>
              </a:lnSpc>
              <a:spcBef>
                <a:spcPts val="1000"/>
              </a:spcBef>
            </a:pPr>
            <a:r>
              <a:rPr lang="en-US" sz="2100" dirty="0">
                <a:solidFill>
                  <a:srgbClr val="101D35"/>
                </a:solidFill>
              </a:rPr>
              <a:t>Use People Search to locate your District SIMS Contact on </a:t>
            </a:r>
            <a:r>
              <a:rPr lang="en-US" sz="2100" dirty="0">
                <a:solidFill>
                  <a:srgbClr val="101D35"/>
                </a:solidFill>
                <a:hlinkClick r:id="rId2"/>
              </a:rPr>
              <a:t>School and District Profiles</a:t>
            </a:r>
            <a:r>
              <a:rPr lang="en-US" sz="2100" dirty="0">
                <a:solidFill>
                  <a:srgbClr val="101D35"/>
                </a:solidFill>
              </a:rPr>
              <a:t>.</a:t>
            </a:r>
          </a:p>
          <a:p>
            <a:pPr marL="1142657" lvl="3">
              <a:lnSpc>
                <a:spcPct val="80000"/>
              </a:lnSpc>
              <a:spcBef>
                <a:spcPts val="1000"/>
              </a:spcBef>
            </a:pPr>
            <a:endParaRPr lang="en-US" sz="1000" dirty="0">
              <a:solidFill>
                <a:srgbClr val="101D35"/>
              </a:solidFill>
            </a:endParaRPr>
          </a:p>
          <a:p>
            <a:pPr marL="228531" lvl="1">
              <a:lnSpc>
                <a:spcPct val="80000"/>
              </a:lnSpc>
              <a:spcBef>
                <a:spcPts val="1000"/>
              </a:spcBef>
            </a:pPr>
            <a:r>
              <a:rPr lang="en-US" sz="2500" b="1" dirty="0">
                <a:solidFill>
                  <a:srgbClr val="101D35"/>
                </a:solidFill>
              </a:rPr>
              <a:t>Note that records in PAN cannot be updated.	</a:t>
            </a:r>
          </a:p>
        </p:txBody>
      </p:sp>
    </p:spTree>
    <p:extLst>
      <p:ext uri="{BB962C8B-B14F-4D97-AF65-F5344CB8AC3E}">
        <p14:creationId xmlns:p14="http://schemas.microsoft.com/office/powerpoint/2010/main" val="150051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Demonstration: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Opening Your Data &amp; Using the Item Analysis Templates</a:t>
            </a:r>
          </a:p>
        </p:txBody>
      </p:sp>
    </p:spTree>
    <p:extLst>
      <p:ext uri="{BB962C8B-B14F-4D97-AF65-F5344CB8AC3E}">
        <p14:creationId xmlns:p14="http://schemas.microsoft.com/office/powerpoint/2010/main" val="362531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Secure Website for this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434341"/>
            <a:ext cx="10990385" cy="33951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PearsonAccess Next (PAN)</a:t>
            </a:r>
            <a:endParaRPr lang="en-US" dirty="0"/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hlinkClick r:id="rId2"/>
              </a:rPr>
              <a:t>http://mcas.pearsonaccessnext.com</a:t>
            </a:r>
            <a:endParaRPr lang="en-US" sz="26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Also linked at </a:t>
            </a:r>
            <a:r>
              <a:rPr lang="en-US" sz="2200" dirty="0">
                <a:hlinkClick r:id="rId3"/>
              </a:rPr>
              <a:t>http://mcas.pearsonsupport.com/pearsonaccessnext/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If you used to access PAN but no longer can access it, try resetting your password in case the account expired.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If you do not have a PAN account, contact your school or district test coordinator.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Call MCAS Service Center (800-737-5103) if you still cannot access your PAN account.</a:t>
            </a:r>
          </a:p>
        </p:txBody>
      </p:sp>
    </p:spTree>
    <p:extLst>
      <p:ext uri="{BB962C8B-B14F-4D97-AF65-F5344CB8AC3E}">
        <p14:creationId xmlns:p14="http://schemas.microsoft.com/office/powerpoint/2010/main" val="71018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64826A-BE39-859E-60CB-7D706FFB0A87}"/>
              </a:ext>
            </a:extLst>
          </p:cNvPr>
          <p:cNvSpPr txBox="1">
            <a:spLocks/>
          </p:cNvSpPr>
          <p:nvPr/>
        </p:nvSpPr>
        <p:spPr>
          <a:xfrm>
            <a:off x="365552" y="858720"/>
            <a:ext cx="11336605" cy="1348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101D35"/>
                </a:solidFill>
              </a:rPr>
              <a:t>PearsonAccess Next</a:t>
            </a:r>
          </a:p>
          <a:p>
            <a:pPr lvl="1"/>
            <a:r>
              <a:rPr lang="en-US" sz="2000" dirty="0">
                <a:solidFill>
                  <a:srgbClr val="101D35"/>
                </a:solidFill>
              </a:rPr>
              <a:t>Item analysis templates pre-populated with state item results in </a:t>
            </a:r>
            <a:r>
              <a:rPr lang="en-US" sz="2000" b="1" i="1" dirty="0">
                <a:solidFill>
                  <a:srgbClr val="101D35"/>
                </a:solidFill>
              </a:rPr>
              <a:t>Support &gt; Documentation</a:t>
            </a:r>
            <a:endParaRPr lang="en-US" sz="2000" dirty="0">
              <a:solidFill>
                <a:srgbClr val="101D35"/>
              </a:solidFill>
            </a:endParaRPr>
          </a:p>
          <a:p>
            <a:pPr lvl="1"/>
            <a:r>
              <a:rPr lang="en-US" sz="2000" dirty="0">
                <a:solidFill>
                  <a:srgbClr val="101D35"/>
                </a:solidFill>
              </a:rPr>
              <a:t>Step-by-step Instructions for Using the Item Analysis Templates in </a:t>
            </a:r>
            <a:r>
              <a:rPr lang="en-US" sz="2000" b="1" i="1" dirty="0">
                <a:solidFill>
                  <a:srgbClr val="101D35"/>
                </a:solidFill>
              </a:rPr>
              <a:t>Support &gt; Documentation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01DB4E-C043-7ADA-FE16-BD2DD1B73235}"/>
              </a:ext>
            </a:extLst>
          </p:cNvPr>
          <p:cNvSpPr txBox="1">
            <a:spLocks/>
          </p:cNvSpPr>
          <p:nvPr/>
        </p:nvSpPr>
        <p:spPr>
          <a:xfrm>
            <a:off x="75235" y="89660"/>
            <a:ext cx="12041529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dirty="0">
                <a:solidFill>
                  <a:srgbClr val="3647B6"/>
                </a:solidFill>
                <a:cs typeface="Segoe UI" pitchFamily="34" charset="0"/>
              </a:rPr>
              <a:t>Item Analysis Template and Instructions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D31ED-BE98-84C4-BEB6-C13CE437A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399" y="2296426"/>
            <a:ext cx="6132852" cy="41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9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64826A-BE39-859E-60CB-7D706FFB0A87}"/>
              </a:ext>
            </a:extLst>
          </p:cNvPr>
          <p:cNvSpPr txBox="1">
            <a:spLocks/>
          </p:cNvSpPr>
          <p:nvPr/>
        </p:nvSpPr>
        <p:spPr>
          <a:xfrm>
            <a:off x="365552" y="952129"/>
            <a:ext cx="9647581" cy="87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101D35"/>
                </a:solidFill>
              </a:rPr>
              <a:t>PearsonAccess Next</a:t>
            </a:r>
          </a:p>
          <a:p>
            <a:pPr lvl="1"/>
            <a:r>
              <a:rPr lang="en-US" sz="2000" dirty="0">
                <a:solidFill>
                  <a:srgbClr val="101D35"/>
                </a:solidFill>
              </a:rPr>
              <a:t>Early Release .CSV data file in </a:t>
            </a:r>
            <a:r>
              <a:rPr lang="en-US" sz="2000" b="1" dirty="0">
                <a:solidFill>
                  <a:srgbClr val="101D35"/>
                </a:solidFill>
              </a:rPr>
              <a:t>Reports &gt; Published Reports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01DB4E-C043-7ADA-FE16-BD2DD1B73235}"/>
              </a:ext>
            </a:extLst>
          </p:cNvPr>
          <p:cNvSpPr txBox="1">
            <a:spLocks/>
          </p:cNvSpPr>
          <p:nvPr/>
        </p:nvSpPr>
        <p:spPr>
          <a:xfrm>
            <a:off x="75235" y="89660"/>
            <a:ext cx="12041529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dirty="0">
                <a:solidFill>
                  <a:srgbClr val="3647B6"/>
                </a:solidFill>
                <a:cs typeface="Segoe UI" pitchFamily="34" charset="0"/>
              </a:rPr>
              <a:t>Early Release Data and Rosters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BA82-D7E3-383F-F86B-06311C9E70F9}"/>
              </a:ext>
            </a:extLst>
          </p:cNvPr>
          <p:cNvSpPr txBox="1">
            <a:spLocks/>
          </p:cNvSpPr>
          <p:nvPr/>
        </p:nvSpPr>
        <p:spPr>
          <a:xfrm>
            <a:off x="6367372" y="2120094"/>
            <a:ext cx="5330409" cy="309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rgbClr val="101D35"/>
                </a:solidFill>
              </a:rPr>
              <a:t>Available </a:t>
            </a:r>
            <a:r>
              <a:rPr lang="en-US" sz="2000" b="1" dirty="0">
                <a:solidFill>
                  <a:srgbClr val="101D35"/>
                </a:solidFill>
              </a:rPr>
              <a:t>only </a:t>
            </a:r>
            <a:r>
              <a:rPr lang="en-US" sz="2000" dirty="0">
                <a:solidFill>
                  <a:srgbClr val="101D35"/>
                </a:solidFill>
              </a:rPr>
              <a:t>to PAN Users with the following roles:</a:t>
            </a:r>
          </a:p>
          <a:p>
            <a:pPr lvl="2"/>
            <a:r>
              <a:rPr lang="en-US" sz="1800" dirty="0">
                <a:solidFill>
                  <a:srgbClr val="101D35"/>
                </a:solidFill>
              </a:rPr>
              <a:t>principal </a:t>
            </a:r>
          </a:p>
          <a:p>
            <a:pPr lvl="2"/>
            <a:r>
              <a:rPr lang="en-US" sz="1800" dirty="0">
                <a:solidFill>
                  <a:srgbClr val="101D35"/>
                </a:solidFill>
              </a:rPr>
              <a:t>school test coordinator</a:t>
            </a:r>
          </a:p>
          <a:p>
            <a:pPr lvl="2"/>
            <a:r>
              <a:rPr lang="en-US" sz="1800" dirty="0">
                <a:solidFill>
                  <a:srgbClr val="101D35"/>
                </a:solidFill>
              </a:rPr>
              <a:t>district test coordinator</a:t>
            </a:r>
          </a:p>
          <a:p>
            <a:pPr marL="914126" lvl="2" indent="0">
              <a:buNone/>
            </a:pPr>
            <a:endParaRPr lang="en-US" sz="1600" dirty="0">
              <a:solidFill>
                <a:srgbClr val="101D35"/>
              </a:solidFill>
            </a:endParaRPr>
          </a:p>
          <a:p>
            <a:pPr lvl="1"/>
            <a:r>
              <a:rPr lang="en-US" sz="2000" dirty="0">
                <a:solidFill>
                  <a:srgbClr val="101D35"/>
                </a:solidFill>
              </a:rPr>
              <a:t>Above users can assign the “Published Reports” role to other users. Call the MCAS Service Center for assistance.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50BA4-19F7-2B2E-BA95-B71B7AB7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32" y="1824048"/>
            <a:ext cx="5746064" cy="42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2913" y="288925"/>
            <a:ext cx="11749087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Using the Item Analysis Template </a:t>
            </a:r>
            <a:br>
              <a:rPr lang="en-US" sz="4000" dirty="0">
                <a:solidFill>
                  <a:srgbClr val="3647B6"/>
                </a:solidFill>
                <a:cs typeface="Segoe UI" pitchFamily="34" charset="0"/>
              </a:rPr>
            </a:br>
            <a:r>
              <a:rPr lang="en-US" sz="3600" dirty="0">
                <a:solidFill>
                  <a:srgbClr val="3647B6"/>
                </a:solidFill>
                <a:cs typeface="Segoe UI" pitchFamily="34" charset="0"/>
              </a:rPr>
              <a:t>(Replicates Edwin Analytics Report IT301)</a:t>
            </a:r>
            <a:endParaRPr lang="en-US" sz="4000" dirty="0">
              <a:solidFill>
                <a:srgbClr val="3647B6"/>
              </a:solidFill>
              <a:cs typeface="Segoe U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42740-649E-91E3-DFA1-901B32E0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6" y="1179008"/>
            <a:ext cx="12192000" cy="4499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8E39-FF21-B569-4C35-5595EC73A4B7}"/>
              </a:ext>
            </a:extLst>
          </p:cNvPr>
          <p:cNvSpPr txBox="1">
            <a:spLocks/>
          </p:cNvSpPr>
          <p:nvPr/>
        </p:nvSpPr>
        <p:spPr>
          <a:xfrm>
            <a:off x="3411021" y="5817706"/>
            <a:ext cx="7983020" cy="952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" pitchFamily="34" charset="0"/>
              </a:rPr>
              <a:t>Instructional video available at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800" b="0" i="0" u="none" strike="noStrike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www.doe.mass.edu/edwin/resources.html</a:t>
            </a:r>
            <a:endParaRPr lang="en-US" sz="2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3200" dirty="0">
                <a:solidFill>
                  <a:srgbClr val="101D3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64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9206" y="288925"/>
            <a:ext cx="9306046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Using the Item Analysis Template </a:t>
            </a:r>
            <a:br>
              <a:rPr lang="en-US" sz="4000" dirty="0">
                <a:solidFill>
                  <a:srgbClr val="3647B6"/>
                </a:solidFill>
                <a:cs typeface="Segoe UI" pitchFamily="34" charset="0"/>
              </a:rPr>
            </a:br>
            <a:r>
              <a:rPr lang="en-US" sz="3600" dirty="0">
                <a:solidFill>
                  <a:srgbClr val="3647B6"/>
                </a:solidFill>
                <a:cs typeface="Segoe UI" pitchFamily="34" charset="0"/>
              </a:rPr>
              <a:t>(Replicates Edwin Analytics Report IT302)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A7FA6-3943-5FA0-87B8-5590FF47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6" y="1417143"/>
            <a:ext cx="11045285" cy="4428851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53B1AF98-926C-59E4-D7DE-3E21AF49004B}"/>
              </a:ext>
            </a:extLst>
          </p:cNvPr>
          <p:cNvSpPr/>
          <p:nvPr/>
        </p:nvSpPr>
        <p:spPr>
          <a:xfrm rot="1646076">
            <a:off x="7356297" y="4371628"/>
            <a:ext cx="565079" cy="2568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A62B0C8-BE69-31F0-B502-0856138312CC}"/>
              </a:ext>
            </a:extLst>
          </p:cNvPr>
          <p:cNvSpPr/>
          <p:nvPr/>
        </p:nvSpPr>
        <p:spPr>
          <a:xfrm rot="1646076">
            <a:off x="8484742" y="4127469"/>
            <a:ext cx="565079" cy="2568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29D88E93-47D7-C567-6C4A-7403D1FC897F}"/>
              </a:ext>
            </a:extLst>
          </p:cNvPr>
          <p:cNvSpPr/>
          <p:nvPr/>
        </p:nvSpPr>
        <p:spPr>
          <a:xfrm rot="1646076">
            <a:off x="2998342" y="4615788"/>
            <a:ext cx="565079" cy="2568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0BEB111-5D5B-442A-F3ED-7D69CA427263}"/>
              </a:ext>
            </a:extLst>
          </p:cNvPr>
          <p:cNvSpPr/>
          <p:nvPr/>
        </p:nvSpPr>
        <p:spPr>
          <a:xfrm rot="1646076">
            <a:off x="9406817" y="3969224"/>
            <a:ext cx="565079" cy="25685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2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Cullen, MCAS Test Administration Coordinator</a:t>
            </a:r>
          </a:p>
          <a:p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Kelley, 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Specialist</a:t>
            </a: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Student .PDF Roster in PAN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027E2-9AD5-20EC-105C-B97454E71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602"/>
            <a:ext cx="12192000" cy="3146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4FEE9F-644D-A216-9067-2422F281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433" y="5562960"/>
            <a:ext cx="4441134" cy="10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Recap of Steps for Loading Data into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083733"/>
            <a:ext cx="10983852" cy="53509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101D35"/>
                </a:solidFill>
              </a:rPr>
              <a:t>Download your .CSV file from PearsonAccess Next</a:t>
            </a:r>
          </a:p>
          <a:p>
            <a:pPr lvl="1"/>
            <a:r>
              <a:rPr lang="en-US" sz="2500" dirty="0">
                <a:solidFill>
                  <a:srgbClr val="101D35"/>
                </a:solidFill>
              </a:rPr>
              <a:t>Insert blank rows at the top; note the last row of data in the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101D35"/>
                </a:solidFill>
              </a:rPr>
              <a:t>Enter the subtotal formula in .CSV file: </a:t>
            </a:r>
            <a:r>
              <a:rPr lang="en-US" sz="2500" b="1" dirty="0">
                <a:solidFill>
                  <a:srgbClr val="101D35"/>
                </a:solidFill>
              </a:rPr>
              <a:t>=Subtotal(1, </a:t>
            </a:r>
            <a:r>
              <a:rPr lang="en-US" sz="2500" b="1" i="1" dirty="0">
                <a:solidFill>
                  <a:srgbClr val="101D35"/>
                </a:solidFill>
              </a:rPr>
              <a:t>cell range*</a:t>
            </a:r>
            <a:r>
              <a:rPr lang="en-US" sz="2500" b="1" dirty="0">
                <a:solidFill>
                  <a:srgbClr val="101D35"/>
                </a:solidFill>
              </a:rPr>
              <a:t>) </a:t>
            </a:r>
            <a:r>
              <a:rPr lang="en-US" sz="2500" dirty="0">
                <a:solidFill>
                  <a:srgbClr val="101D35"/>
                </a:solidFill>
              </a:rPr>
              <a:t>in a blank cell above the Item number.</a:t>
            </a:r>
          </a:p>
          <a:p>
            <a:pPr lvl="1"/>
            <a:r>
              <a:rPr lang="en-US" sz="2500" dirty="0">
                <a:solidFill>
                  <a:srgbClr val="101D35"/>
                </a:solidFill>
              </a:rPr>
              <a:t>Copy the subtotal formula to the row above the remaining items.</a:t>
            </a:r>
          </a:p>
          <a:p>
            <a:pPr lvl="1"/>
            <a:r>
              <a:rPr lang="en-US" sz="2500" dirty="0">
                <a:solidFill>
                  <a:srgbClr val="101D35"/>
                </a:solidFill>
              </a:rPr>
              <a:t>For V2, also copy the subtotal formula to the RepCat</a:t>
            </a:r>
            <a:r>
              <a:rPr lang="en-US" sz="2500" b="1" baseline="66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2500" dirty="0">
                <a:solidFill>
                  <a:srgbClr val="101D35"/>
                </a:solidFill>
              </a:rPr>
              <a:t>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101D35"/>
                </a:solidFill>
              </a:rPr>
              <a:t>Set filters to remove void and not tested records; use the school filter if you are a district user; set test code filter (e.g., MAT05).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101D35"/>
                </a:solidFill>
              </a:rPr>
              <a:t>Copy item subtotals from the .CSV to the template using “Paste Special” </a:t>
            </a:r>
            <a:r>
              <a:rPr lang="en-US" sz="2500" dirty="0">
                <a:solidFill>
                  <a:srgbClr val="101D35"/>
                </a:solidFill>
                <a:sym typeface="Wingdings" panose="05000000000000000000" pitchFamily="2" charset="2"/>
              </a:rPr>
              <a:t>with </a:t>
            </a:r>
            <a:r>
              <a:rPr lang="en-US" sz="2500" dirty="0">
                <a:solidFill>
                  <a:srgbClr val="101D35"/>
                </a:solidFill>
              </a:rPr>
              <a:t>“values” and “transpose” selected.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101D35"/>
                </a:solidFill>
              </a:rPr>
              <a:t>Save the file as a spreadsheet (.XLSX format) to preserve formulas.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BAB02-BECB-4061-B34E-69EBA3597115}"/>
              </a:ext>
            </a:extLst>
          </p:cNvPr>
          <p:cNvSpPr txBox="1"/>
          <p:nvPr/>
        </p:nvSpPr>
        <p:spPr>
          <a:xfrm>
            <a:off x="2170545" y="5774267"/>
            <a:ext cx="8953175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Range is all records; </a:t>
            </a:r>
            <a:r>
              <a:rPr lang="en-US" sz="1600" b="1" baseline="66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Reporting Categories tab in templates for details</a:t>
            </a:r>
          </a:p>
        </p:txBody>
      </p:sp>
    </p:spTree>
    <p:extLst>
      <p:ext uri="{BB962C8B-B14F-4D97-AF65-F5344CB8AC3E}">
        <p14:creationId xmlns:p14="http://schemas.microsoft.com/office/powerpoint/2010/main" val="2976107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1" y="2288644"/>
            <a:ext cx="10512862" cy="1093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1646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Q&amp;A feature to ask questions.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49" y="3610889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562" y="1860900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</a:extLst>
          </p:cNvPr>
          <p:cNvSpPr/>
          <p:nvPr/>
        </p:nvSpPr>
        <p:spPr>
          <a:xfrm>
            <a:off x="10104312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67451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Early Release, Preliminary, &amp; Discrepancy Reporting Schedules</a:t>
            </a:r>
          </a:p>
        </p:txBody>
      </p:sp>
    </p:spTree>
    <p:extLst>
      <p:ext uri="{BB962C8B-B14F-4D97-AF65-F5344CB8AC3E}">
        <p14:creationId xmlns:p14="http://schemas.microsoft.com/office/powerpoint/2010/main" val="4048295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Early Release Data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25037" cy="471907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Results have not been filtered; all students who earned at least one point are included.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following data are included in early release files, but results will </a:t>
            </a:r>
            <a:r>
              <a:rPr lang="en-US" b="1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be aggregated with school/district for official reporting: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First-year ELs (validation file in DropBoxes in mid/late August)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Void/medical absence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Partially tested (didn’t attempt at least one item in each session)</a:t>
            </a:r>
          </a:p>
          <a:p>
            <a:r>
              <a:rPr lang="en-US" dirty="0">
                <a:solidFill>
                  <a:srgbClr val="000000"/>
                </a:solidFill>
              </a:rPr>
              <a:t>Test status codes (absent, medical, security breach, transfer) and Typed Response Form items will appear in the preliminary file in August.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									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71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DF0F-DD20-4D93-ADA1-504CD40FBE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598" y="254252"/>
            <a:ext cx="11369675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Preliminary Results and Discrepancy Reporting Periods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D2AF6A7-DE40-4734-9189-485A4F605B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1915513"/>
              </p:ext>
            </p:extLst>
          </p:nvPr>
        </p:nvGraphicFramePr>
        <p:xfrm>
          <a:off x="735253" y="1237863"/>
          <a:ext cx="11027357" cy="20342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027357">
                  <a:extLst>
                    <a:ext uri="{9D8B030D-6E8A-4147-A177-3AD203B41FA5}">
                      <a16:colId xmlns:a16="http://schemas.microsoft.com/office/drawing/2014/main" val="2322223000"/>
                    </a:ext>
                  </a:extLst>
                </a:gridCol>
              </a:tblGrid>
              <a:tr h="3593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Preliminary Embargoed Results: Scaled Scores and Achievement Levels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2634549307"/>
                  </a:ext>
                </a:extLst>
              </a:tr>
              <a:tr h="401084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25: 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 in DropBox Central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1862664967"/>
                  </a:ext>
                </a:extLst>
              </a:tr>
              <a:tr h="401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Aug. 7: 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3–8, 10 ELA/Math; Grades 5 &amp; 8 STE; high school science in DropBox Central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2249238770"/>
                  </a:ext>
                </a:extLst>
              </a:tr>
              <a:tr h="405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Aug. 14: 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3–8 10 ELA/Math; Grades 5 &amp; 8 STE; high school science in Edwin Analytics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3539841290"/>
                  </a:ext>
                </a:extLst>
              </a:tr>
              <a:tr h="467457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Mid-September: 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SGP available, with official embargoed results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12027783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FBBB41-EB7D-4045-B276-A12CEEAC6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12672"/>
              </p:ext>
            </p:extLst>
          </p:nvPr>
        </p:nvGraphicFramePr>
        <p:xfrm>
          <a:off x="735253" y="3296641"/>
          <a:ext cx="11027357" cy="1886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027357">
                  <a:extLst>
                    <a:ext uri="{9D8B030D-6E8A-4147-A177-3AD203B41FA5}">
                      <a16:colId xmlns:a16="http://schemas.microsoft.com/office/drawing/2014/main" val="1017978832"/>
                    </a:ext>
                  </a:extLst>
                </a:gridCol>
              </a:tblGrid>
              <a:tr h="4380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Discrepancy Reporting Period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8083" marR="178083" marT="0" marB="0"/>
                </a:tc>
                <a:extLst>
                  <a:ext uri="{0D108BD9-81ED-4DB2-BD59-A6C34878D82A}">
                    <a16:rowId xmlns:a16="http://schemas.microsoft.com/office/drawing/2014/main" val="337635416"/>
                  </a:ext>
                </a:extLst>
              </a:tr>
              <a:tr h="4941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Aug. 7‒12: 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Service Center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8083" marR="178083" marT="0" marB="0"/>
                </a:tc>
                <a:extLst>
                  <a:ext uri="{0D108BD9-81ED-4DB2-BD59-A6C34878D82A}">
                    <a16:rowId xmlns:a16="http://schemas.microsoft.com/office/drawing/2014/main" val="773608982"/>
                  </a:ext>
                </a:extLst>
              </a:tr>
              <a:tr h="86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Examine student rosters and data files for potential discrepancies (missing results; incorrect SASID; incorrect participation status). Details forthcoming in SAS Update (subscribe: 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eepurl.com/ghSOhH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8083" marR="178083" marT="0" marB="0"/>
                </a:tc>
                <a:extLst>
                  <a:ext uri="{0D108BD9-81ED-4DB2-BD59-A6C34878D82A}">
                    <a16:rowId xmlns:a16="http://schemas.microsoft.com/office/drawing/2014/main" val="31069989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EA9996-5682-E731-DF8F-F0E2D3C5FE98}"/>
              </a:ext>
            </a:extLst>
          </p:cNvPr>
          <p:cNvSpPr txBox="1"/>
          <p:nvPr/>
        </p:nvSpPr>
        <p:spPr>
          <a:xfrm>
            <a:off x="1659317" y="5298306"/>
            <a:ext cx="970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small number of students (~60 statewide) new to MA or tested with an incorrect SASID have blank CD status; check preliminary data in August for an update.</a:t>
            </a:r>
          </a:p>
        </p:txBody>
      </p:sp>
    </p:spTree>
    <p:extLst>
      <p:ext uri="{BB962C8B-B14F-4D97-AF65-F5344CB8AC3E}">
        <p14:creationId xmlns:p14="http://schemas.microsoft.com/office/powerpoint/2010/main" val="1406593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2882157"/>
            <a:ext cx="11395587" cy="10999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Resources, Support,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429960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3647B6"/>
                </a:solidFill>
                <a:cs typeface="Segoe UI" pitchFamily="34" charset="0"/>
              </a:rPr>
              <a:t>Additional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2989385"/>
              </p:ext>
            </p:extLst>
          </p:nvPr>
        </p:nvGraphicFramePr>
        <p:xfrm>
          <a:off x="405189" y="1086014"/>
          <a:ext cx="1160000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949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6030058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Edwin Analytics School and District Test Item Analysis Summary Report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www.doe.mass.edu/edwin/resources.html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MCAS Resource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1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Modules and recordings of previous trainings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mcas.pearsonsupport.com/training/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 user information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mcas.pearsonsupport.com/pearsonaccessnext/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6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 Assessment Updates </a:t>
                      </a:r>
                      <a:b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(Biweekly email with important updates about the MCAS program)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www.doe.mass.edu/mcas/updates.html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using this link: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http://eepurl.com/ghSOhH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1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32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2600" y="1226344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8807" y="2156908"/>
            <a:ext cx="4789358" cy="4022725"/>
          </a:xfrm>
        </p:spPr>
        <p:txBody>
          <a:bodyPr>
            <a:normAutofit/>
          </a:bodyPr>
          <a:lstStyle/>
          <a:p>
            <a:pPr>
              <a:buClr>
                <a:srgbClr val="010203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on logistics</a:t>
            </a:r>
          </a:p>
          <a:p>
            <a:pPr>
              <a:buClr>
                <a:srgbClr val="010203"/>
              </a:buClr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mcas.pearsonsupport.com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mcas@cognia.org</a:t>
            </a:r>
            <a:endParaRPr lang="en-US" sz="22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1613" y="1212850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51613" y="2084388"/>
            <a:ext cx="5183187" cy="33274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and data questions</a:t>
            </a:r>
          </a:p>
          <a:p>
            <a:pPr>
              <a:buClr>
                <a:srgbClr val="010203"/>
              </a:buClr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www.doe.mass.edu/mcas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mcas@mass.gov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807" y="203994"/>
            <a:ext cx="10514013" cy="1041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Email and Phone Support 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3647B6"/>
                </a:solidFill>
                <a:cs typeface="Segoe UI" pitchFamily="34" charset="0"/>
              </a:rPr>
              <a:t>Next Steps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25037" cy="5049837"/>
          </a:xfrm>
        </p:spPr>
        <p:txBody>
          <a:bodyPr/>
          <a:lstStyle/>
          <a:p>
            <a:r>
              <a:rPr lang="en-US" altLang="en-US" sz="3200" b="1" dirty="0"/>
              <a:t>Today: </a:t>
            </a:r>
            <a:r>
              <a:rPr lang="en-US" altLang="en-US" sz="3200" dirty="0"/>
              <a:t>Complete the evaluation form.</a:t>
            </a:r>
          </a:p>
          <a:p>
            <a:pPr lvl="1"/>
            <a:r>
              <a:rPr lang="en-US" altLang="en-US" sz="2800" dirty="0"/>
              <a:t>Responses are associated with the name and email address used to log in.</a:t>
            </a:r>
          </a:p>
          <a:p>
            <a:pPr lvl="1"/>
            <a:r>
              <a:rPr lang="en-US" altLang="en-US" sz="2800" dirty="0"/>
              <a:t>Email your input to </a:t>
            </a:r>
            <a:r>
              <a:rPr lang="en-US" altLang="en-US" sz="2800" dirty="0">
                <a:hlinkClick r:id="rId3"/>
              </a:rPr>
              <a:t>mcas@mass.gov</a:t>
            </a:r>
            <a:r>
              <a:rPr lang="en-US" altLang="en-US" sz="2800" dirty="0"/>
              <a:t> if you have problems accessing or completing the form.</a:t>
            </a:r>
          </a:p>
          <a:p>
            <a:r>
              <a:rPr lang="en-US" altLang="en-US" sz="3200" b="1" dirty="0"/>
              <a:t>Within about a week: </a:t>
            </a:r>
          </a:p>
          <a:p>
            <a:pPr lvl="1"/>
            <a:r>
              <a:rPr lang="en-US" altLang="en-US" sz="2800" dirty="0"/>
              <a:t>Receive an email with the Q&amp;A from this session</a:t>
            </a:r>
          </a:p>
          <a:p>
            <a:pPr lvl="1"/>
            <a:r>
              <a:rPr lang="en-US" altLang="en-US" sz="2800" dirty="0"/>
              <a:t>Recording will be available. </a:t>
            </a:r>
          </a:p>
        </p:txBody>
      </p:sp>
    </p:spTree>
    <p:extLst>
      <p:ext uri="{BB962C8B-B14F-4D97-AF65-F5344CB8AC3E}">
        <p14:creationId xmlns:p14="http://schemas.microsoft.com/office/powerpoint/2010/main" val="128824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8" y="1190322"/>
            <a:ext cx="11189694" cy="4871863"/>
          </a:xfrm>
        </p:spPr>
        <p:txBody>
          <a:bodyPr>
            <a:normAutofit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may be covered during the course of the presentation.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at the end of this session.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email questions and answers to participants.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</a:rPr>
              <a:t>Email specific questions about individual records or about your school/district to </a:t>
            </a:r>
            <a:r>
              <a:rPr lang="en-US" dirty="0">
                <a:hlinkClick r:id="rId2"/>
              </a:rPr>
              <a:t>mcas@mass.gov</a:t>
            </a:r>
            <a:r>
              <a:rPr lang="en-US" dirty="0"/>
              <a:t> </a:t>
            </a:r>
            <a:r>
              <a:rPr lang="en-US" dirty="0">
                <a:solidFill>
                  <a:srgbClr val="010203"/>
                </a:solidFill>
              </a:rPr>
              <a:t>instead of asking here. </a:t>
            </a: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 and are being posted in the chat.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“CC” to enable closed captioning (if needed).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Graduation Requirements and the  Updated CD Standard</a:t>
            </a:r>
          </a:p>
        </p:txBody>
      </p:sp>
    </p:spTree>
    <p:extLst>
      <p:ext uri="{BB962C8B-B14F-4D97-AF65-F5344CB8AC3E}">
        <p14:creationId xmlns:p14="http://schemas.microsoft.com/office/powerpoint/2010/main" val="796068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104685"/>
            <a:ext cx="10857390" cy="1206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101D35"/>
                </a:solidFill>
              </a:rPr>
              <a:t>What determines a student’s MCAS graduation requirements?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 Question – Graduation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59949-6C9C-BFCB-347E-D01031E91F3C}"/>
              </a:ext>
            </a:extLst>
          </p:cNvPr>
          <p:cNvSpPr txBox="1"/>
          <p:nvPr/>
        </p:nvSpPr>
        <p:spPr>
          <a:xfrm>
            <a:off x="1743722" y="3645300"/>
            <a:ext cx="7489053" cy="1106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defTabSz="914126">
              <a:lnSpc>
                <a:spcPct val="90000"/>
              </a:lnSpc>
              <a:spcBef>
                <a:spcPts val="1000"/>
              </a:spcBef>
              <a:buFont typeface="+mj-lt"/>
              <a:buAutoNum type="alphaUcPeriod"/>
              <a:defRPr/>
            </a:pPr>
            <a:r>
              <a:rPr lang="en-US" sz="32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first year of high school</a:t>
            </a:r>
          </a:p>
          <a:p>
            <a:pPr marL="514350" indent="-514350" defTabSz="914126">
              <a:lnSpc>
                <a:spcPct val="90000"/>
              </a:lnSpc>
              <a:spcBef>
                <a:spcPts val="1000"/>
              </a:spcBef>
              <a:buFont typeface="+mj-lt"/>
              <a:buAutoNum type="alphaUcPeriod"/>
              <a:defRPr/>
            </a:pPr>
            <a:r>
              <a:rPr lang="en-US" sz="32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1D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heir year of graduation</a:t>
            </a:r>
          </a:p>
        </p:txBody>
      </p:sp>
    </p:spTree>
    <p:extLst>
      <p:ext uri="{BB962C8B-B14F-4D97-AF65-F5344CB8AC3E}">
        <p14:creationId xmlns:p14="http://schemas.microsoft.com/office/powerpoint/2010/main" val="587213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Original Graduating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25037" cy="471907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For purposes of 603 CMR 30.00, students are assigned to the graduating class of the cohort of students they join when they first enter grades 9–12 in a Massachusetts public school system. Once a student is assigned a particular cohort, the student’s graduating class never changes.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MCAS graduation requirements are available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hlinkClick r:id="rId3"/>
              </a:rPr>
              <a:t>https://www.doe.mass.edu/mcas/graduation.html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									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49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0520865" cy="6794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Competency Determination (CD) Requirements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ED8A45-50DA-C6A9-7482-F372636A9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52357"/>
              </p:ext>
            </p:extLst>
          </p:nvPr>
        </p:nvGraphicFramePr>
        <p:xfrm>
          <a:off x="986574" y="1110430"/>
          <a:ext cx="9925235" cy="49611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0111">
                  <a:extLst>
                    <a:ext uri="{9D8B030D-6E8A-4147-A177-3AD203B41FA5}">
                      <a16:colId xmlns:a16="http://schemas.microsoft.com/office/drawing/2014/main" val="623421716"/>
                    </a:ext>
                  </a:extLst>
                </a:gridCol>
                <a:gridCol w="4402209">
                  <a:extLst>
                    <a:ext uri="{9D8B030D-6E8A-4147-A177-3AD203B41FA5}">
                      <a16:colId xmlns:a16="http://schemas.microsoft.com/office/drawing/2014/main" val="1553104475"/>
                    </a:ext>
                  </a:extLst>
                </a:gridCol>
                <a:gridCol w="3832915">
                  <a:extLst>
                    <a:ext uri="{9D8B030D-6E8A-4147-A177-3AD203B41FA5}">
                      <a16:colId xmlns:a16="http://schemas.microsoft.com/office/drawing/2014/main" val="6130790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 of 2024 and 2025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3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</a:t>
                      </a:r>
                      <a:endParaRPr lang="en-US" sz="20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472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or higher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455–471</a:t>
                      </a:r>
                      <a:b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</a:t>
                      </a:r>
                      <a:b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Fulfill the requirements of an </a:t>
                      </a:r>
                      <a:r>
                        <a:rPr lang="en-US" sz="2000" u="sng" kern="0" dirty="0">
                          <a:solidFill>
                            <a:srgbClr val="0060C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Educational Proficiency Plan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52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486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or higher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469–485</a:t>
                      </a:r>
                      <a:b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</a:t>
                      </a:r>
                      <a:b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Fulfill the requirements of an </a:t>
                      </a:r>
                      <a:r>
                        <a:rPr lang="en-US" sz="2000" u="sng" kern="0" dirty="0">
                          <a:solidFill>
                            <a:srgbClr val="0060C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Educational Proficiency Plan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59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School Science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220 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 higher on a legacy STE test or the interim passing standard for next-generation Biology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(467) 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Introductory Physics 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(470)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applicable (only one option for STE)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00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079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052086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CD Requirements (cont’d)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A3C7F1-5B27-61FF-2DA2-9CB63E709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403"/>
              </p:ext>
            </p:extLst>
          </p:nvPr>
        </p:nvGraphicFramePr>
        <p:xfrm>
          <a:off x="1540065" y="1274539"/>
          <a:ext cx="9111869" cy="43089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1313">
                  <a:extLst>
                    <a:ext uri="{9D8B030D-6E8A-4147-A177-3AD203B41FA5}">
                      <a16:colId xmlns:a16="http://schemas.microsoft.com/office/drawing/2014/main" val="623421716"/>
                    </a:ext>
                  </a:extLst>
                </a:gridCol>
                <a:gridCol w="3580094">
                  <a:extLst>
                    <a:ext uri="{9D8B030D-6E8A-4147-A177-3AD203B41FA5}">
                      <a16:colId xmlns:a16="http://schemas.microsoft.com/office/drawing/2014/main" val="1553104475"/>
                    </a:ext>
                  </a:extLst>
                </a:gridCol>
                <a:gridCol w="4030462">
                  <a:extLst>
                    <a:ext uri="{9D8B030D-6E8A-4147-A177-3AD203B41FA5}">
                      <a16:colId xmlns:a16="http://schemas.microsoft.com/office/drawing/2014/main" val="6130790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 of 2026–2030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3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</a:t>
                      </a:r>
                      <a:endParaRPr lang="en-US" sz="20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486*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470–485*</a:t>
                      </a:r>
                      <a:b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b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Fulfill the requirements of an </a:t>
                      </a:r>
                      <a:r>
                        <a:rPr lang="en-US" sz="2000" u="sng" kern="0" dirty="0">
                          <a:solidFill>
                            <a:srgbClr val="0060C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Educational Proficiency Plan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52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470–485*</a:t>
                      </a:r>
                      <a:b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b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Fulfill the requirements of an </a:t>
                      </a:r>
                      <a:r>
                        <a:rPr lang="en-US" sz="2000" u="sng" kern="0" dirty="0">
                          <a:solidFill>
                            <a:srgbClr val="0060C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Educational Proficiency Plan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59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 Science</a:t>
                      </a:r>
                      <a:endParaRPr lang="en-US" sz="2000" b="0" kern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 </a:t>
                      </a:r>
                      <a:r>
                        <a:rPr lang="en-US" sz="2000" b="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higher on the 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</a:t>
                      </a:r>
                      <a:r>
                        <a:rPr lang="en-US" sz="2000" b="1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Introductory Physics test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applicable (only one option for STE)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0005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AAF27C-638C-76C3-7B65-2E0681C333AD}"/>
              </a:ext>
            </a:extLst>
          </p:cNvPr>
          <p:cNvSpPr txBox="1"/>
          <p:nvPr/>
        </p:nvSpPr>
        <p:spPr>
          <a:xfrm>
            <a:off x="3333704" y="5889624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 Updated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24965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4C799-581B-38A0-8869-3344967B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65" y="4269199"/>
            <a:ext cx="9037469" cy="24065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05BA55-9B0D-545E-9B19-4208D33ADF74}"/>
              </a:ext>
            </a:extLst>
          </p:cNvPr>
          <p:cNvSpPr txBox="1">
            <a:spLocks/>
          </p:cNvSpPr>
          <p:nvPr/>
        </p:nvSpPr>
        <p:spPr>
          <a:xfrm>
            <a:off x="532661" y="288925"/>
            <a:ext cx="11105964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3647B6"/>
                </a:solidFill>
                <a:cs typeface="Segoe UI" pitchFamily="34" charset="0"/>
              </a:rPr>
              <a:t>Reporting Original Graduating Class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1D6AEA7-FB68-19B9-9DCD-1F88CCD244E6}"/>
              </a:ext>
            </a:extLst>
          </p:cNvPr>
          <p:cNvSpPr txBox="1">
            <a:spLocks/>
          </p:cNvSpPr>
          <p:nvPr/>
        </p:nvSpPr>
        <p:spPr>
          <a:xfrm>
            <a:off x="648097" y="1044093"/>
            <a:ext cx="10875091" cy="3225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Students’ original graduating class can be found in the following reporting locations (grades 9–12 only):</a:t>
            </a:r>
          </a:p>
          <a:p>
            <a:pPr lvl="1"/>
            <a:r>
              <a:rPr lang="en-US" dirty="0"/>
              <a:t>.CSV files in DropBox Central</a:t>
            </a:r>
            <a:endParaRPr lang="en-US" b="1" dirty="0"/>
          </a:p>
          <a:p>
            <a:pPr lvl="1"/>
            <a:r>
              <a:rPr lang="en-US" dirty="0"/>
              <a:t>Student-level reports in Edwin Analytics, including (among others)</a:t>
            </a:r>
          </a:p>
          <a:p>
            <a:pPr lvl="2"/>
            <a:r>
              <a:rPr lang="en-US" dirty="0"/>
              <a:t>PE613 (Assessment History); PE617 (Student MCAS Roster); PE618 (CD Roster) </a:t>
            </a:r>
            <a:br>
              <a:rPr lang="en-US" dirty="0"/>
            </a:br>
            <a:r>
              <a:rPr lang="en-US" dirty="0"/>
              <a:t>PR600 (Student Profile)</a:t>
            </a:r>
          </a:p>
          <a:p>
            <a:pPr lvl="1"/>
            <a:r>
              <a:rPr lang="en-US" dirty="0"/>
              <a:t>Student Labels</a:t>
            </a:r>
          </a:p>
          <a:p>
            <a:pPr lvl="1"/>
            <a:r>
              <a:rPr lang="en-US" dirty="0"/>
              <a:t>Parent/Guardian Reports (example below)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555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999" b="1" dirty="0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mcas@mass.gov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www.doe.mass.edu/mcas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4859453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 135 Santilli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(and is not) included in the MCAS Early Release?</a:t>
            </a:r>
          </a:p>
          <a:p>
            <a:pPr marL="514196" indent="-514196">
              <a:buAutoNum type="arabicPeriod"/>
            </a:pPr>
            <a:r>
              <a:rPr lang="en-US" dirty="0"/>
              <a:t>Demonstration: Opening Your Data &amp; Using the Item Analysis Templates</a:t>
            </a:r>
          </a:p>
          <a:p>
            <a:pPr marL="514196" indent="-514196">
              <a:buAutoNum type="arabicPeriod"/>
            </a:pPr>
            <a:r>
              <a:rPr lang="en-US" dirty="0"/>
              <a:t>Answers to Your Questions </a:t>
            </a:r>
          </a:p>
          <a:p>
            <a:pPr marL="514196" indent="-514196">
              <a:buAutoNum type="arabicPeriod"/>
            </a:pPr>
            <a:r>
              <a:rPr lang="en-US" dirty="0"/>
              <a:t>Early Release, Preliminary, &amp; Discrepancy Reporting Schedules</a:t>
            </a:r>
          </a:p>
          <a:p>
            <a:pPr marL="514196" indent="-514196">
              <a:buFont typeface="Arial" panose="020B0604020202020204" pitchFamily="34" charset="0"/>
              <a:buAutoNum type="arabicPeriod"/>
            </a:pPr>
            <a:r>
              <a:rPr lang="en-US" dirty="0"/>
              <a:t>Resources, Support, and Next Steps</a:t>
            </a:r>
          </a:p>
          <a:p>
            <a:pPr marL="514196" indent="-514196">
              <a:buAutoNum type="arabicPeriod"/>
            </a:pPr>
            <a:r>
              <a:rPr lang="en-US" dirty="0"/>
              <a:t>Graduation Requirements &amp; the Interim CD</a:t>
            </a:r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– Early Data in PAN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How many times have you used spring early release data in PAN?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Zero (I have never used PAN early release data.)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 time (last year only)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2–3 times (prior 2 or 3 years)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4+ times (4+ years)</a:t>
            </a:r>
          </a:p>
        </p:txBody>
      </p:sp>
    </p:spTree>
    <p:extLst>
      <p:ext uri="{BB962C8B-B14F-4D97-AF65-F5344CB8AC3E}">
        <p14:creationId xmlns:p14="http://schemas.microsoft.com/office/powerpoint/2010/main" val="186921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What is (and is not) included in the MCAS Early Release?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984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Early Release Data in PearsonAccess Next (PAN)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946552"/>
            <a:ext cx="11468100" cy="543649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101D35"/>
                </a:solidFill>
                <a:hlinkClick r:id="rId3"/>
              </a:rPr>
              <a:t>mcas.pearsonaccessnext.com</a:t>
            </a:r>
            <a:endParaRPr lang="en-US" sz="2800" dirty="0">
              <a:solidFill>
                <a:srgbClr val="101D35"/>
              </a:solidFill>
            </a:endParaRPr>
          </a:p>
          <a:p>
            <a:r>
              <a:rPr lang="en-US" sz="2800" dirty="0">
                <a:solidFill>
                  <a:srgbClr val="101D35"/>
                </a:solidFill>
              </a:rPr>
              <a:t>.CSV data file versions (all student-level results): </a:t>
            </a:r>
          </a:p>
          <a:p>
            <a:pPr lvl="1"/>
            <a:r>
              <a:rPr lang="en-US" sz="2400" dirty="0">
                <a:solidFill>
                  <a:srgbClr val="101D35"/>
                </a:solidFill>
              </a:rPr>
              <a:t>V1 selected response (ELA, grades 5 &amp; 8 STE) and short answer (Math)</a:t>
            </a:r>
          </a:p>
          <a:p>
            <a:pPr lvl="1"/>
            <a:r>
              <a:rPr lang="en-US" sz="2400" dirty="0">
                <a:solidFill>
                  <a:srgbClr val="101D35"/>
                </a:solidFill>
              </a:rPr>
              <a:t>V2 constructed response (all subjects) and essays (ELA)</a:t>
            </a:r>
          </a:p>
          <a:p>
            <a:r>
              <a:rPr lang="en-US" sz="2800" dirty="0"/>
              <a:t>Item score; total raw score; possible points; percent correct</a:t>
            </a:r>
          </a:p>
          <a:p>
            <a:pPr lvl="1"/>
            <a:r>
              <a:rPr lang="en-US" sz="2400" dirty="0"/>
              <a:t> blank = no response; “</a:t>
            </a:r>
            <a:r>
              <a:rPr lang="en-US" sz="2400" dirty="0">
                <a:solidFill>
                  <a:srgbClr val="101D35"/>
                </a:solidFill>
              </a:rPr>
              <a:t>–” = item not yet scored (V1)</a:t>
            </a:r>
            <a:endParaRPr lang="en-US" sz="2400" dirty="0"/>
          </a:p>
          <a:p>
            <a:r>
              <a:rPr lang="en-US" sz="2800" dirty="0">
                <a:solidFill>
                  <a:srgbClr val="101D35"/>
                </a:solidFill>
              </a:rPr>
              <a:t>Accommodations and accessibility features assigned</a:t>
            </a:r>
          </a:p>
          <a:p>
            <a:r>
              <a:rPr lang="en-US" sz="2800" dirty="0"/>
              <a:t>Reporting Category Results (V1 partial; V2 complete)</a:t>
            </a:r>
          </a:p>
          <a:p>
            <a:r>
              <a:rPr lang="en-US" sz="2800" dirty="0">
                <a:solidFill>
                  <a:srgbClr val="101D35"/>
                </a:solidFill>
              </a:rPr>
              <a:t>.PDF Student roster of results (school level only):</a:t>
            </a:r>
          </a:p>
          <a:p>
            <a:pPr lvl="1"/>
            <a:r>
              <a:rPr lang="en-US" sz="2400" dirty="0">
                <a:solidFill>
                  <a:srgbClr val="101D35"/>
                </a:solidFill>
              </a:rPr>
              <a:t>item scores, reporting category percent of possible points, void/medical absence flag (if appropriate) </a:t>
            </a:r>
          </a:p>
          <a:p>
            <a:r>
              <a:rPr lang="en-US" sz="2800" dirty="0">
                <a:solidFill>
                  <a:srgbClr val="101D35"/>
                </a:solidFill>
              </a:rPr>
              <a:t>ELA Released Essays (grade 10 only; V2)</a:t>
            </a:r>
          </a:p>
          <a:p>
            <a:endParaRPr lang="en-US" sz="2800" dirty="0">
              <a:solidFill>
                <a:srgbClr val="101D35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10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3905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Released Items and Item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6426" y="1372170"/>
            <a:ext cx="10486665" cy="425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Grade 10 Released Items and Grades </a:t>
            </a:r>
            <a:r>
              <a:rPr lang="en-US" altLang="zh-CN" sz="3000" dirty="0"/>
              <a:t>3–8 </a:t>
            </a:r>
            <a:r>
              <a:rPr lang="en-US" sz="3000" dirty="0"/>
              <a:t>Item Information</a:t>
            </a:r>
          </a:p>
          <a:p>
            <a:pPr lvl="1"/>
            <a:r>
              <a:rPr lang="en-US" sz="2800" dirty="0"/>
              <a:t>CBT </a:t>
            </a:r>
            <a:r>
              <a:rPr lang="en-US" sz="2800" dirty="0">
                <a:hlinkClick r:id="rId3"/>
              </a:rPr>
              <a:t>mcas.pearsonsupport.com/released-items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PBT </a:t>
            </a:r>
            <a:r>
              <a:rPr lang="en-US" sz="2800" dirty="0">
                <a:hlinkClick r:id="rId4"/>
              </a:rPr>
              <a:t>www.doe.mass.edu/mcas/testitems.html</a:t>
            </a:r>
            <a:endParaRPr lang="en-US" sz="2800" dirty="0"/>
          </a:p>
          <a:p>
            <a:pPr lvl="1"/>
            <a:r>
              <a:rPr lang="en-US" sz="2600" dirty="0"/>
              <a:t>High school Science: to follow</a:t>
            </a:r>
          </a:p>
          <a:p>
            <a:pPr marL="457063" lvl="1" indent="0">
              <a:buNone/>
            </a:pPr>
            <a:endParaRPr lang="en-US" sz="3400" dirty="0">
              <a:solidFill>
                <a:srgbClr val="101D35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101D35"/>
                </a:solidFill>
              </a:rPr>
              <a:t>Scoring rubric and examples of student work to be posted this summer</a:t>
            </a:r>
            <a:r>
              <a:rPr lang="en-US" sz="3400" dirty="0">
                <a:solidFill>
                  <a:srgbClr val="101D35"/>
                </a:solidFill>
              </a:rPr>
              <a:t>: </a:t>
            </a:r>
          </a:p>
          <a:p>
            <a:pPr lvl="1"/>
            <a:r>
              <a:rPr lang="en-US" sz="2600" dirty="0">
                <a:hlinkClick r:id="rId5"/>
              </a:rPr>
              <a:t>www.doe.mass.edu/mcas/student/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427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3929-A47D-4A5A-86C5-6E1A42CA1E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Schedule for Early Release Data in PAN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8F69C-BDB2-4DF9-B46A-B8F2B2086FF6}"/>
              </a:ext>
            </a:extLst>
          </p:cNvPr>
          <p:cNvSpPr txBox="1"/>
          <p:nvPr/>
        </p:nvSpPr>
        <p:spPr>
          <a:xfrm>
            <a:off x="6737231" y="2508552"/>
            <a:ext cx="49280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access?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Superintendents, principals, district and school test coordinators. Others may be added by assigning the “Published Reports” user role in PAN.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EE4F2-B3AE-436C-B1F5-3329C1488CA4}"/>
              </a:ext>
            </a:extLst>
          </p:cNvPr>
          <p:cNvSpPr txBox="1"/>
          <p:nvPr/>
        </p:nvSpPr>
        <p:spPr>
          <a:xfrm>
            <a:off x="555991" y="1109438"/>
            <a:ext cx="10185989" cy="81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2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scores only; no scaled scores, achievement levels, SGP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200" i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*All dates are tentative.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836E66F-8B28-181C-3B97-FA27ED971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24902"/>
              </p:ext>
            </p:extLst>
          </p:nvPr>
        </p:nvGraphicFramePr>
        <p:xfrm>
          <a:off x="627014" y="2066687"/>
          <a:ext cx="6027938" cy="3928384"/>
        </p:xfrm>
        <a:graphic>
          <a:graphicData uri="http://schemas.openxmlformats.org/drawingml/2006/table">
            <a:tbl>
              <a:tblPr firstRow="1" firstCol="1" bandRow="1"/>
              <a:tblGrid>
                <a:gridCol w="2287480">
                  <a:extLst>
                    <a:ext uri="{9D8B030D-6E8A-4147-A177-3AD203B41FA5}">
                      <a16:colId xmlns:a16="http://schemas.microsoft.com/office/drawing/2014/main" val="1993975276"/>
                    </a:ext>
                  </a:extLst>
                </a:gridCol>
                <a:gridCol w="3740458">
                  <a:extLst>
                    <a:ext uri="{9D8B030D-6E8A-4147-A177-3AD203B41FA5}">
                      <a16:colId xmlns:a16="http://schemas.microsoft.com/office/drawing/2014/main" val="2977911203"/>
                    </a:ext>
                  </a:extLst>
                </a:gridCol>
              </a:tblGrid>
              <a:tr h="636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Release Date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Machine-Scored (V1);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Hand- and Machine-Scored (V2)</a:t>
                      </a:r>
                      <a:endParaRPr lang="en-US" sz="1100" dirty="0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17393"/>
                  </a:ext>
                </a:extLst>
              </a:tr>
              <a:tr h="272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24</a:t>
                      </a:r>
                      <a:endParaRPr lang="en-US" sz="1100" dirty="0">
                        <a:effectLst/>
                        <a:highlight>
                          <a:srgbClr val="EDEDED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 V1</a:t>
                      </a:r>
                      <a:endParaRPr lang="en-US" sz="1100" dirty="0">
                        <a:effectLst/>
                        <a:highlight>
                          <a:srgbClr val="EDEDED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048683"/>
                  </a:ext>
                </a:extLst>
              </a:tr>
              <a:tr h="272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16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>
                      <a:noFill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ELA 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2210"/>
                  </a:ext>
                </a:extLst>
              </a:tr>
              <a:tr h="272521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13</a:t>
                      </a:r>
                      <a:endParaRPr lang="en-US" sz="1100" dirty="0">
                        <a:effectLst/>
                        <a:highlight>
                          <a:srgbClr val="E7E6E6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 anchor="ctr">
                    <a:lnL>
                      <a:noFill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 V2 (avail. June 6)</a:t>
                      </a:r>
                      <a:endParaRPr lang="en-US" sz="1100" dirty="0">
                        <a:effectLst/>
                        <a:highlight>
                          <a:srgbClr val="E7E6E6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302059"/>
                  </a:ext>
                </a:extLst>
              </a:tr>
              <a:tr h="272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ELA V2</a:t>
                      </a:r>
                      <a:endParaRPr lang="en-US" sz="1100" dirty="0">
                        <a:effectLst/>
                        <a:highlight>
                          <a:srgbClr val="E7E6E6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449929"/>
                  </a:ext>
                </a:extLst>
              </a:tr>
              <a:tr h="272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Essays</a:t>
                      </a:r>
                      <a:endParaRPr lang="en-US" sz="1100" dirty="0">
                        <a:effectLst/>
                        <a:highlight>
                          <a:srgbClr val="EDEDED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73967"/>
                  </a:ext>
                </a:extLst>
              </a:tr>
              <a:tr h="272521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24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 anchor="ctr">
                    <a:lnL>
                      <a:noFill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Math 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71253"/>
                  </a:ext>
                </a:extLst>
              </a:tr>
              <a:tr h="272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Grades 5 &amp; 8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494110"/>
                  </a:ext>
                </a:extLst>
              </a:tr>
              <a:tr h="272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Math 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0575"/>
                  </a:ext>
                </a:extLst>
              </a:tr>
              <a:tr h="272521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11</a:t>
                      </a:r>
                      <a:endParaRPr lang="en-US" sz="1100" dirty="0">
                        <a:effectLst/>
                        <a:highlight>
                          <a:srgbClr val="EDEDED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 anchor="ctr">
                    <a:lnL>
                      <a:noFill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HS Science V1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(V2 not in PAN)</a:t>
                      </a:r>
                      <a:endParaRPr lang="en-US" sz="1100" b="0" dirty="0">
                        <a:effectLst/>
                        <a:highlight>
                          <a:srgbClr val="E7E6E6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14480"/>
                  </a:ext>
                </a:extLst>
              </a:tr>
              <a:tr h="272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Grades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3–8 Math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V2</a:t>
                      </a:r>
                      <a:endParaRPr lang="en-US" sz="1100" dirty="0">
                        <a:effectLst/>
                        <a:highlight>
                          <a:srgbClr val="E7E6E6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731198"/>
                  </a:ext>
                </a:extLst>
              </a:tr>
              <a:tr h="272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Grades 5 &amp; 8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V2</a:t>
                      </a:r>
                      <a:endParaRPr lang="en-US" sz="1100" dirty="0">
                        <a:effectLst/>
                        <a:highlight>
                          <a:srgbClr val="E7E6E6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119012"/>
                  </a:ext>
                </a:extLst>
              </a:tr>
              <a:tr h="272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>
                      <a:noFill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Math V2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130" marR="68130" marT="0" marB="0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0976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0634C7-3C3E-2871-89B7-652D5CCDB024}"/>
              </a:ext>
            </a:extLst>
          </p:cNvPr>
          <p:cNvSpPr txBox="1"/>
          <p:nvPr/>
        </p:nvSpPr>
        <p:spPr>
          <a:xfrm>
            <a:off x="6737231" y="4148228"/>
            <a:ext cx="4443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available </a:t>
            </a: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SAS Update: </a:t>
            </a: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http://eepurl.com/iOFQsw</a:t>
            </a:r>
            <a:endParaRPr lang="en-US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4304"/>
      </p:ext>
    </p:extLst>
  </p:cSld>
  <p:clrMapOvr>
    <a:masterClrMapping/>
  </p:clrMapOvr>
</p:sld>
</file>

<file path=ppt/theme/theme1.xml><?xml version="1.0" encoding="utf-8"?>
<a:theme xmlns:a="http://schemas.openxmlformats.org/drawingml/2006/main" name="DESE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2" id="{90540C7C-C5F6-4131-87CC-21F9A3DAB7CF}" vid="{AD2DCA95-1685-4C38-A456-4D3FC2208AAE}"/>
    </a:ext>
  </a:extLst>
</a:theme>
</file>

<file path=ppt/theme/theme2.xml><?xml version="1.0" encoding="utf-8"?>
<a:theme xmlns:a="http://schemas.openxmlformats.org/drawingml/2006/main" name="DESE_Plain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PlainTheme1" id="{87C079B7-8075-4126-B9C6-12C4E5093B30}" vid="{578FB40D-FBC9-47C4-A675-9FA0A3DD82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7133ba-eec1-4d51-86ef-7b6d23495175">
      <Terms xmlns="http://schemas.microsoft.com/office/infopath/2007/PartnerControls"/>
    </lcf76f155ced4ddcb4097134ff3c332f>
    <TaxCatchAll xmlns="049449a1-970d-4061-91c8-87f7c4621d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11" ma:contentTypeDescription="Create a new document." ma:contentTypeScope="" ma:versionID="30f7737fa5b684e406c4c19778431482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7395d34006ac1685bbd09d877da5c928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4dd94a-ad39-4ee4-bc43-d261aca497bd}" ma:internalName="TaxCatchAll" ma:showField="CatchAllData" ma:web="049449a1-970d-4061-91c8-87f7c4621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BD4F9-8776-42B2-B5E2-0640CA65B87C}">
  <ds:schemaRefs>
    <ds:schemaRef ds:uri="e77133ba-eec1-4d51-86ef-7b6d23495175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049449a1-970d-4061-91c8-87f7c4621d9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4A5FD2-278F-40E3-B339-1344E64C4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133ba-eec1-4d51-86ef-7b6d23495175"/>
    <ds:schemaRef ds:uri="049449a1-970d-4061-91c8-87f7c4621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16212F-9117-4012-9E92-3D1A7A7032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7653</TotalTime>
  <Words>2560</Words>
  <Application>Microsoft Office PowerPoint</Application>
  <PresentationFormat>Widescreen</PresentationFormat>
  <Paragraphs>405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DESE_Theme2</vt:lpstr>
      <vt:lpstr>DESE_PlainTheme1</vt:lpstr>
      <vt:lpstr>Office Theme</vt:lpstr>
      <vt:lpstr>Using MCAS Early Release Data Files   ELA Grades 3–8 &amp; 10, Round 2 Math Grades 3–8 &amp; 10, Round 1 STE Grades 5 &amp; 8, Round 1</vt:lpstr>
      <vt:lpstr>Presenters</vt:lpstr>
      <vt:lpstr>Logistics for this Session </vt:lpstr>
      <vt:lpstr>Today’s Agenda</vt:lpstr>
      <vt:lpstr>Poll Question – Early Data in PAN</vt:lpstr>
      <vt:lpstr>1. What is (and is not) included in the MCAS Early Release?</vt:lpstr>
      <vt:lpstr>Early Release Data in PearsonAccess Next (PAN)</vt:lpstr>
      <vt:lpstr>Released Items and Item Information</vt:lpstr>
      <vt:lpstr>Schedule for Early Release Data in PAN</vt:lpstr>
      <vt:lpstr>Comparison between Machine-Scored &amp; Hand-Scored Items</vt:lpstr>
      <vt:lpstr>Poll Question – MCAS Data Embargo</vt:lpstr>
      <vt:lpstr>Using Early MCAS Results</vt:lpstr>
      <vt:lpstr>Using Early MCAS Results (cont’d)</vt:lpstr>
      <vt:lpstr>2. Demonstration:  Opening Your Data &amp; Using the Item Analysis Templates</vt:lpstr>
      <vt:lpstr>Secure Website for this Process</vt:lpstr>
      <vt:lpstr>PowerPoint Presentation</vt:lpstr>
      <vt:lpstr>PowerPoint Presentation</vt:lpstr>
      <vt:lpstr>Using the Item Analysis Template  (Replicates Edwin Analytics Report IT301)</vt:lpstr>
      <vt:lpstr>Using the Item Analysis Template  (Replicates Edwin Analytics Report IT302)</vt:lpstr>
      <vt:lpstr>Student .PDF Roster in PAN</vt:lpstr>
      <vt:lpstr>Recap of Steps for Loading Data into Templates</vt:lpstr>
      <vt:lpstr>Questions and Answers</vt:lpstr>
      <vt:lpstr>3. Early Release, Preliminary, &amp; Discrepancy Reporting Schedules</vt:lpstr>
      <vt:lpstr>Early Release Data Considerations</vt:lpstr>
      <vt:lpstr>Preliminary Results and Discrepancy Reporting Periods</vt:lpstr>
      <vt:lpstr>5. Resources, Support, &amp; Next Steps</vt:lpstr>
      <vt:lpstr>Additional Resources</vt:lpstr>
      <vt:lpstr>Email and Phone Support </vt:lpstr>
      <vt:lpstr>Next Steps</vt:lpstr>
      <vt:lpstr>6. Graduation Requirements and the  Updated CD Standard</vt:lpstr>
      <vt:lpstr>Poll Question – Graduation Requirements</vt:lpstr>
      <vt:lpstr>Original Graduating Class</vt:lpstr>
      <vt:lpstr>Competency Determination (CD) Requirements</vt:lpstr>
      <vt:lpstr>CD Requirements (cont’d)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Main Title Here</dc:title>
  <dc:creator>Zalk, Jodie</dc:creator>
  <cp:lastModifiedBy>Brendon Bourque</cp:lastModifiedBy>
  <cp:revision>69</cp:revision>
  <cp:lastPrinted>2018-04-19T17:32:17Z</cp:lastPrinted>
  <dcterms:created xsi:type="dcterms:W3CDTF">2018-04-05T15:34:05Z</dcterms:created>
  <dcterms:modified xsi:type="dcterms:W3CDTF">2024-07-01T19:23:17Z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0x0101001632492CAC103A49A985C1EA3C99F8E6</vt:lpwstr>
  </property>
  <property fmtid="{D5CDD505-2E9C-101B-9397-08002B2CF9AE}" pid="3" name="MediaServiceImageTags">
    <vt:lpwstr/>
  </property>
</Properties>
</file>